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59" r:id="rId6"/>
    <p:sldId id="273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A2511A8-F46B-4EB4-A983-E40524738113}">
          <p14:sldIdLst>
            <p14:sldId id="256"/>
            <p14:sldId id="257"/>
            <p14:sldId id="258"/>
            <p14:sldId id="274"/>
            <p14:sldId id="259"/>
            <p14:sldId id="273"/>
            <p14:sldId id="260"/>
            <p14:sldId id="261"/>
            <p14:sldId id="262"/>
            <p14:sldId id="263"/>
            <p14:sldId id="271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leb Redsha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125E5-41FC-43EC-B0F8-9D8E496AD4CD}">
  <a:tblStyle styleId="{A03125E5-41FC-43EC-B0F8-9D8E496AD4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936e9045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936e9045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b853ca5e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b853ca5e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43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763dd2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d763dd2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975fba3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975fba3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b853ca5e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b853ca5e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b853ca5e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b853ca5e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f5793ecf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f5793ecf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936e904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936e904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936e904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936e904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b853ca5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b853ca5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b853ca5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b853ca5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34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936e9045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936e9045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d6b35e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9d6b35e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36e9045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936e9045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8C1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FFC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7" name="Google Shape;117;p1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C1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B0F00"/>
                </a:solidFill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FC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81950"/>
            <a:ext cx="721975" cy="9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1" name="Google Shape;5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C1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B0F00"/>
                </a:solidFill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FC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81950"/>
            <a:ext cx="721975" cy="9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9" name="Google Shape;59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C1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FC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81950"/>
            <a:ext cx="721975" cy="9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8" name="Google Shape;68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4" name="Google Shape;74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9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81" name="Google Shape;81;p9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3" name="Google Shape;103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ctrTitle"/>
          </p:nvPr>
        </p:nvSpPr>
        <p:spPr>
          <a:xfrm>
            <a:off x="2634550" y="158175"/>
            <a:ext cx="6307744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U-Band Imaging of the Extended Groth Strip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4"/>
          <p:cNvSpPr txBox="1"/>
          <p:nvPr/>
        </p:nvSpPr>
        <p:spPr>
          <a:xfrm>
            <a:off x="2938100" y="1614400"/>
            <a:ext cx="5809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Caleb Redshaw</a:t>
            </a:r>
            <a:endParaRPr sz="2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Mentor: Dr. Rogier Windhorst</a:t>
            </a:r>
            <a:endParaRPr sz="2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School of Earth and Space Exploration,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Arizona State University</a:t>
            </a:r>
            <a:endParaRPr sz="2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AZSGC Symposium, University of Arizona</a:t>
            </a:r>
            <a:endParaRPr sz="2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April 23, 2022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2250"/>
            <a:ext cx="811851" cy="10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788" y="4062250"/>
            <a:ext cx="1922212" cy="10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Final Mosaics</a:t>
            </a:r>
            <a:endParaRPr sz="4000" dirty="0"/>
          </a:p>
        </p:txBody>
      </p:sp>
      <p:graphicFrame>
        <p:nvGraphicFramePr>
          <p:cNvPr id="210" name="Google Shape;210;p21"/>
          <p:cNvGraphicFramePr/>
          <p:nvPr>
            <p:extLst>
              <p:ext uri="{D42A27DB-BD31-4B8C-83A1-F6EECF244321}">
                <p14:modId xmlns:p14="http://schemas.microsoft.com/office/powerpoint/2010/main" val="4123920698"/>
              </p:ext>
            </p:extLst>
          </p:nvPr>
        </p:nvGraphicFramePr>
        <p:xfrm>
          <a:off x="4383400" y="2190971"/>
          <a:ext cx="4516525" cy="1738475"/>
        </p:xfrm>
        <a:graphic>
          <a:graphicData uri="http://schemas.openxmlformats.org/drawingml/2006/table">
            <a:tbl>
              <a:tblPr>
                <a:noFill/>
                <a:tableStyleId>{A03125E5-41FC-43EC-B0F8-9D8E496AD4CD}</a:tableStyleId>
              </a:tblPr>
              <a:tblGrid>
                <a:gridCol w="69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FWHM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Image Count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Exp. Time (hrs)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Mean Exp. Time  (min)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50% Complete Depth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0.9”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53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4.98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5.64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 ~ 26.25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1.6”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238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22.78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5.74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 ~ 26.75</a:t>
                      </a:r>
                      <a:endParaRPr sz="12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l="16584" t="2985" r="26755" b="15674"/>
          <a:stretch/>
        </p:blipFill>
        <p:spPr>
          <a:xfrm>
            <a:off x="799074" y="1442670"/>
            <a:ext cx="3508126" cy="3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Final Mosaics</a:t>
            </a:r>
            <a:endParaRPr sz="40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50F3FB0-548D-4310-888F-552C6F89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86" y="1440188"/>
            <a:ext cx="3381772" cy="2790825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6A7315F-085D-4802-BDA5-483EB4A2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3" y="1440188"/>
            <a:ext cx="337455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Final Mosaics</a:t>
            </a:r>
            <a:endParaRPr sz="4000" dirty="0"/>
          </a:p>
        </p:txBody>
      </p:sp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631" y="1507875"/>
            <a:ext cx="6590737" cy="31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Galaxy Counts</a:t>
            </a:r>
            <a:endParaRPr sz="4000" dirty="0"/>
          </a:p>
        </p:txBody>
      </p:sp>
      <p:pic>
        <p:nvPicPr>
          <p:cNvPr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951" y="1255633"/>
            <a:ext cx="4355752" cy="360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C15800-FA2A-464C-9488-CCDD8C735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703" y="1129631"/>
            <a:ext cx="3608338" cy="391365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Compared galaxy counts to other U-band data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0.9” counts ‘turn over’ first, 1.6” counts are slightly deeper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Not as deep as prior ASU results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Conclusions</a:t>
            </a:r>
            <a:endParaRPr sz="4000" dirty="0"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561975" y="1586600"/>
            <a:ext cx="802005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9600" dirty="0"/>
              <a:t>Filtering for ellipticity improves quality at the cost of exposure time</a:t>
            </a:r>
            <a:br>
              <a:rPr lang="en" sz="9600" dirty="0"/>
            </a:br>
            <a:endParaRPr sz="9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9600" dirty="0"/>
              <a:t>Both mosaics are necessary for different applications</a:t>
            </a:r>
            <a:br>
              <a:rPr lang="en" sz="9600" dirty="0"/>
            </a:br>
            <a:endParaRPr sz="9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9600" dirty="0"/>
              <a:t>Wrapping up LBT UVCANDELS: this data can be used with extant HST and future JWST observations to study galactic evolution in these regions</a:t>
            </a:r>
            <a:endParaRPr sz="9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Acknowledgements</a:t>
            </a:r>
            <a:endParaRPr sz="4000" dirty="0"/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dirty="0"/>
              <a:t>Dr. Rogier Windhorst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dirty="0"/>
              <a:t>Tyler McCabe &amp; Lillian Otteson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dirty="0"/>
              <a:t>Rolf Jansen, Seth Cohen, Timothy Carleton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dirty="0"/>
              <a:t>The rest of the LBT UVCANDELS Team</a:t>
            </a:r>
            <a:endParaRPr sz="2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400" dirty="0"/>
              <a:t>ASU/NASA Space Grant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ctrTitle"/>
          </p:nvPr>
        </p:nvSpPr>
        <p:spPr>
          <a:xfrm>
            <a:off x="3457424" y="921025"/>
            <a:ext cx="3406200" cy="8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Thank you!</a:t>
            </a:r>
            <a:endParaRPr sz="4400" dirty="0"/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2250"/>
            <a:ext cx="811851" cy="10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788" y="4061125"/>
            <a:ext cx="1922212" cy="10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5">
            <a:alphaModFix/>
          </a:blip>
          <a:srcRect b="6864"/>
          <a:stretch/>
        </p:blipFill>
        <p:spPr>
          <a:xfrm>
            <a:off x="2982837" y="1728925"/>
            <a:ext cx="4355375" cy="2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Background: UVCANDELS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Ultraviolet Imaging of the Cosmic Assembly Near-infrared Deep Extragalactic Legacy Survey Fields</a:t>
            </a:r>
            <a:endParaRPr sz="2000" dirty="0"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0" y="1677551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Successor to CANDELS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Four fields observed in near UV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Ground-based U-band complements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Overall Goal: Study galactic evolution</a:t>
            </a:r>
            <a:br>
              <a:rPr lang="en" sz="2400" dirty="0"/>
            </a:br>
            <a:r>
              <a:rPr lang="en" sz="2400" dirty="0"/>
              <a:t>from z = 0.5 to 3</a:t>
            </a:r>
            <a:br>
              <a:rPr lang="en" sz="2400" dirty="0"/>
            </a:br>
            <a:endParaRPr sz="2400" dirty="0"/>
          </a:p>
        </p:txBody>
      </p:sp>
      <p:sp>
        <p:nvSpPr>
          <p:cNvPr id="155" name="Google Shape;155;p15"/>
          <p:cNvSpPr txBox="1"/>
          <p:nvPr/>
        </p:nvSpPr>
        <p:spPr>
          <a:xfrm>
            <a:off x="6051177" y="4807152"/>
            <a:ext cx="3092823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Figure from </a:t>
            </a:r>
            <a:r>
              <a:rPr lang="en-US" sz="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uvcandels.ipac.caltech.edu</a:t>
            </a:r>
            <a:endParaRPr sz="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7CCA4-6520-40C2-8AFD-B0F0D9F2C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29" y="1949890"/>
            <a:ext cx="1017971" cy="2366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AFE77-D963-4854-9DA1-7648A4552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00" y="2571750"/>
            <a:ext cx="2045366" cy="1071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t="20467" b="68227"/>
          <a:stretch/>
        </p:blipFill>
        <p:spPr>
          <a:xfrm>
            <a:off x="5474742" y="1466096"/>
            <a:ext cx="2963725" cy="239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5158988" y="3586450"/>
            <a:ext cx="390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Extended Groth Strip</a:t>
            </a:r>
            <a:endParaRPr sz="4000" dirty="0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29747">
            <a:off x="2922781" y="640345"/>
            <a:ext cx="678080" cy="4838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 rot="-3130865">
            <a:off x="1990331" y="2069861"/>
            <a:ext cx="699156" cy="560782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 rot="-1392">
            <a:off x="5474754" y="1466638"/>
            <a:ext cx="2963700" cy="23898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16"/>
          <p:cNvCxnSpPr>
            <a:stCxn id="164" idx="3"/>
          </p:cNvCxnSpPr>
          <p:nvPr/>
        </p:nvCxnSpPr>
        <p:spPr>
          <a:xfrm rot="-5400000" flipH="1">
            <a:off x="3753959" y="874402"/>
            <a:ext cx="521100" cy="2920500"/>
          </a:xfrm>
          <a:prstGeom prst="curvedConnector4">
            <a:avLst>
              <a:gd name="adj1" fmla="val -78713"/>
              <a:gd name="adj2" fmla="val 53790"/>
            </a:avLst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6"/>
          <p:cNvSpPr txBox="1"/>
          <p:nvPr/>
        </p:nvSpPr>
        <p:spPr>
          <a:xfrm>
            <a:off x="5997388" y="4811547"/>
            <a:ext cx="3146612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Figure from esahubble.org/images/opo0706c/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42ED-D08C-45FF-8509-8C43D674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29B63-5A9C-42BE-92C3-E2D1FCC15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LBT/LBC Blue Channel, </a:t>
            </a:r>
            <a:r>
              <a:rPr lang="en-US" sz="2400" dirty="0" err="1"/>
              <a:t>SDT_Uspec</a:t>
            </a:r>
            <a:endParaRPr lang="en-US" sz="2400" dirty="0"/>
          </a:p>
          <a:p>
            <a:pPr lvl="1"/>
            <a:r>
              <a:rPr lang="en-US" sz="2200" dirty="0"/>
              <a:t>λ</a:t>
            </a:r>
            <a:r>
              <a:rPr lang="en-US" sz="2200" baseline="-25000" dirty="0"/>
              <a:t>c</a:t>
            </a:r>
            <a:r>
              <a:rPr lang="en-US" sz="2200" dirty="0"/>
              <a:t> ≃ 359nm; </a:t>
            </a:r>
            <a:r>
              <a:rPr lang="el-GR" sz="2200" dirty="0"/>
              <a:t>Δ</a:t>
            </a:r>
            <a:r>
              <a:rPr lang="en-US" sz="2200" dirty="0"/>
              <a:t>λ ≃ 54 nm</a:t>
            </a:r>
          </a:p>
          <a:p>
            <a:r>
              <a:rPr lang="en-US" sz="2400" dirty="0"/>
              <a:t>324 </a:t>
            </a:r>
            <a:r>
              <a:rPr lang="en-US" sz="2400" i="1" dirty="0"/>
              <a:t>U</a:t>
            </a:r>
            <a:r>
              <a:rPr lang="en-US" sz="2400" dirty="0"/>
              <a:t>-band images of the EGS</a:t>
            </a:r>
          </a:p>
          <a:p>
            <a:r>
              <a:rPr lang="en-US" sz="2400" dirty="0"/>
              <a:t>300 or 360s each</a:t>
            </a:r>
          </a:p>
          <a:p>
            <a:r>
              <a:rPr lang="en-US" sz="2400" dirty="0"/>
              <a:t>Total exposure time ~30.8hrs</a:t>
            </a:r>
          </a:p>
        </p:txBody>
      </p:sp>
    </p:spTree>
    <p:extLst>
      <p:ext uri="{BB962C8B-B14F-4D97-AF65-F5344CB8AC3E}">
        <p14:creationId xmlns:p14="http://schemas.microsoft.com/office/powerpoint/2010/main" val="149789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First Steps - Seeing</a:t>
            </a:r>
            <a:endParaRPr sz="4000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56AF51B-6260-4380-B4F7-670D2898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13" y="1201932"/>
            <a:ext cx="4553038" cy="36424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4D59CA-4747-4702-AD4D-29D3D039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49" y="1567547"/>
            <a:ext cx="3522061" cy="2911200"/>
          </a:xfrm>
        </p:spPr>
        <p:txBody>
          <a:bodyPr>
            <a:normAutofit/>
          </a:bodyPr>
          <a:lstStyle/>
          <a:p>
            <a:r>
              <a:rPr lang="en-US" sz="2400" dirty="0"/>
              <a:t>Stars matched to SDSS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Measured seeing of each exposure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First Steps - Seeing</a:t>
            </a:r>
            <a:endParaRPr sz="4000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210746F-227D-4E3F-8C79-D49BBD39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49" y="1307850"/>
            <a:ext cx="5451101" cy="36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Transparency Corrections</a:t>
            </a:r>
            <a:endParaRPr sz="4000" dirty="0"/>
          </a:p>
        </p:txBody>
      </p:sp>
      <p:pic>
        <p:nvPicPr>
          <p:cNvPr id="184" name="Google Shape;1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41451"/>
            <a:ext cx="4852524" cy="36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Transparency Corrections</a:t>
            </a:r>
            <a:endParaRPr sz="40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6107181" y="440220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Problem?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41451"/>
            <a:ext cx="4852524" cy="36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4">
            <a:alphaModFix/>
          </a:blip>
          <a:srcRect l="32423" b="13666"/>
          <a:stretch/>
        </p:blipFill>
        <p:spPr>
          <a:xfrm>
            <a:off x="6352907" y="1307850"/>
            <a:ext cx="2508549" cy="205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4">
            <a:alphaModFix/>
          </a:blip>
          <a:srcRect l="91286" t="12696" b="73416"/>
          <a:stretch/>
        </p:blipFill>
        <p:spPr>
          <a:xfrm>
            <a:off x="7160695" y="3488108"/>
            <a:ext cx="892974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Analyzing Ellipticity</a:t>
            </a:r>
            <a:endParaRPr sz="4000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BB3D479-A309-42C6-876C-8451717CA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1" y="1307850"/>
            <a:ext cx="4767123" cy="317808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972A41-8843-48E5-A337-00E26E56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6536" y="1441291"/>
            <a:ext cx="3180229" cy="2911200"/>
          </a:xfrm>
        </p:spPr>
        <p:txBody>
          <a:bodyPr>
            <a:normAutofit/>
          </a:bodyPr>
          <a:lstStyle/>
          <a:p>
            <a:r>
              <a:rPr lang="en-US" sz="2400" dirty="0"/>
              <a:t>‘Clump’ of good data below 8%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All other images rejected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328</Words>
  <Application>Microsoft Office PowerPoint</Application>
  <PresentationFormat>On-screen Show (16:9)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Montserrat</vt:lpstr>
      <vt:lpstr>Lato</vt:lpstr>
      <vt:lpstr>Arial</vt:lpstr>
      <vt:lpstr>Focus</vt:lpstr>
      <vt:lpstr>U-Band Imaging of the Extended Groth Strip  </vt:lpstr>
      <vt:lpstr>Background: UVCANDELS Ultraviolet Imaging of the Cosmic Assembly Near-infrared Deep Extragalactic Legacy Survey Fields</vt:lpstr>
      <vt:lpstr>Extended Groth Strip</vt:lpstr>
      <vt:lpstr>Data</vt:lpstr>
      <vt:lpstr>First Steps - Seeing</vt:lpstr>
      <vt:lpstr>First Steps - Seeing</vt:lpstr>
      <vt:lpstr>Transparency Corrections</vt:lpstr>
      <vt:lpstr>Transparency Corrections</vt:lpstr>
      <vt:lpstr>Analyzing Ellipticity</vt:lpstr>
      <vt:lpstr>Final Mosaics</vt:lpstr>
      <vt:lpstr>Final Mosaics</vt:lpstr>
      <vt:lpstr>Final Mosaics</vt:lpstr>
      <vt:lpstr>Galaxy Counts</vt:lpstr>
      <vt:lpstr>Conclusions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U-Band Imaging of the Extended Groth Strip  </dc:title>
  <cp:lastModifiedBy>Caleb Redshaw (Student)</cp:lastModifiedBy>
  <cp:revision>10</cp:revision>
  <dcterms:modified xsi:type="dcterms:W3CDTF">2022-04-09T03:48:36Z</dcterms:modified>
</cp:coreProperties>
</file>